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71" r:id="rId11"/>
    <p:sldId id="270"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1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918643-2844-4468-B67C-539FE874AE7D}" type="datetimeFigureOut">
              <a:rPr lang="en-US" smtClean="0"/>
              <a:t>7/8/2013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2CBC12-0FF7-4266-93D8-F75BB7D48A40}" type="slidenum">
              <a:rPr lang="en-US" smtClean="0"/>
              <a:t>‹#›</a:t>
            </a:fld>
            <a:endParaRPr lang="en-US" dirty="0"/>
          </a:p>
        </p:txBody>
      </p:sp>
    </p:spTree>
    <p:extLst>
      <p:ext uri="{BB962C8B-B14F-4D97-AF65-F5344CB8AC3E}">
        <p14:creationId xmlns:p14="http://schemas.microsoft.com/office/powerpoint/2010/main" val="122718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18643-2844-4468-B67C-539FE874AE7D}" type="datetimeFigureOut">
              <a:rPr lang="en-US" smtClean="0"/>
              <a:t>7/8/2013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2CBC12-0FF7-4266-93D8-F75BB7D48A40}" type="slidenum">
              <a:rPr lang="en-US" smtClean="0"/>
              <a:t>‹#›</a:t>
            </a:fld>
            <a:endParaRPr lang="en-US" dirty="0"/>
          </a:p>
        </p:txBody>
      </p:sp>
    </p:spTree>
    <p:extLst>
      <p:ext uri="{BB962C8B-B14F-4D97-AF65-F5344CB8AC3E}">
        <p14:creationId xmlns:p14="http://schemas.microsoft.com/office/powerpoint/2010/main" val="207285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18643-2844-4468-B67C-539FE874AE7D}" type="datetimeFigureOut">
              <a:rPr lang="en-US" smtClean="0"/>
              <a:t>7/8/2013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2CBC12-0FF7-4266-93D8-F75BB7D48A40}" type="slidenum">
              <a:rPr lang="en-US" smtClean="0"/>
              <a:t>‹#›</a:t>
            </a:fld>
            <a:endParaRPr lang="en-US" dirty="0"/>
          </a:p>
        </p:txBody>
      </p:sp>
    </p:spTree>
    <p:extLst>
      <p:ext uri="{BB962C8B-B14F-4D97-AF65-F5344CB8AC3E}">
        <p14:creationId xmlns:p14="http://schemas.microsoft.com/office/powerpoint/2010/main" val="12547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18643-2844-4468-B67C-539FE874AE7D}" type="datetimeFigureOut">
              <a:rPr lang="en-US" smtClean="0"/>
              <a:t>7/8/2013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2CBC12-0FF7-4266-93D8-F75BB7D48A40}" type="slidenum">
              <a:rPr lang="en-US" smtClean="0"/>
              <a:t>‹#›</a:t>
            </a:fld>
            <a:endParaRPr lang="en-US" dirty="0"/>
          </a:p>
        </p:txBody>
      </p:sp>
    </p:spTree>
    <p:extLst>
      <p:ext uri="{BB962C8B-B14F-4D97-AF65-F5344CB8AC3E}">
        <p14:creationId xmlns:p14="http://schemas.microsoft.com/office/powerpoint/2010/main" val="267105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918643-2844-4468-B67C-539FE874AE7D}" type="datetimeFigureOut">
              <a:rPr lang="en-US" smtClean="0"/>
              <a:t>7/8/2013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2CBC12-0FF7-4266-93D8-F75BB7D48A40}" type="slidenum">
              <a:rPr lang="en-US" smtClean="0"/>
              <a:t>‹#›</a:t>
            </a:fld>
            <a:endParaRPr lang="en-US" dirty="0"/>
          </a:p>
        </p:txBody>
      </p:sp>
    </p:spTree>
    <p:extLst>
      <p:ext uri="{BB962C8B-B14F-4D97-AF65-F5344CB8AC3E}">
        <p14:creationId xmlns:p14="http://schemas.microsoft.com/office/powerpoint/2010/main" val="128007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918643-2844-4468-B67C-539FE874AE7D}" type="datetimeFigureOut">
              <a:rPr lang="en-US" smtClean="0"/>
              <a:t>7/8/2013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2CBC12-0FF7-4266-93D8-F75BB7D48A40}" type="slidenum">
              <a:rPr lang="en-US" smtClean="0"/>
              <a:t>‹#›</a:t>
            </a:fld>
            <a:endParaRPr lang="en-US" dirty="0"/>
          </a:p>
        </p:txBody>
      </p:sp>
    </p:spTree>
    <p:extLst>
      <p:ext uri="{BB962C8B-B14F-4D97-AF65-F5344CB8AC3E}">
        <p14:creationId xmlns:p14="http://schemas.microsoft.com/office/powerpoint/2010/main" val="161536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918643-2844-4468-B67C-539FE874AE7D}" type="datetimeFigureOut">
              <a:rPr lang="en-US" smtClean="0"/>
              <a:t>7/8/2013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2CBC12-0FF7-4266-93D8-F75BB7D48A40}" type="slidenum">
              <a:rPr lang="en-US" smtClean="0"/>
              <a:t>‹#›</a:t>
            </a:fld>
            <a:endParaRPr lang="en-US" dirty="0"/>
          </a:p>
        </p:txBody>
      </p:sp>
    </p:spTree>
    <p:extLst>
      <p:ext uri="{BB962C8B-B14F-4D97-AF65-F5344CB8AC3E}">
        <p14:creationId xmlns:p14="http://schemas.microsoft.com/office/powerpoint/2010/main" val="320904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918643-2844-4468-B67C-539FE874AE7D}" type="datetimeFigureOut">
              <a:rPr lang="en-US" smtClean="0"/>
              <a:t>7/8/2013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2CBC12-0FF7-4266-93D8-F75BB7D48A40}" type="slidenum">
              <a:rPr lang="en-US" smtClean="0"/>
              <a:t>‹#›</a:t>
            </a:fld>
            <a:endParaRPr lang="en-US" dirty="0"/>
          </a:p>
        </p:txBody>
      </p:sp>
    </p:spTree>
    <p:extLst>
      <p:ext uri="{BB962C8B-B14F-4D97-AF65-F5344CB8AC3E}">
        <p14:creationId xmlns:p14="http://schemas.microsoft.com/office/powerpoint/2010/main" val="42911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918643-2844-4468-B67C-539FE874AE7D}" type="datetimeFigureOut">
              <a:rPr lang="en-US" smtClean="0"/>
              <a:t>7/8/2013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2CBC12-0FF7-4266-93D8-F75BB7D48A40}" type="slidenum">
              <a:rPr lang="en-US" smtClean="0"/>
              <a:t>‹#›</a:t>
            </a:fld>
            <a:endParaRPr lang="en-US" dirty="0"/>
          </a:p>
        </p:txBody>
      </p:sp>
    </p:spTree>
    <p:extLst>
      <p:ext uri="{BB962C8B-B14F-4D97-AF65-F5344CB8AC3E}">
        <p14:creationId xmlns:p14="http://schemas.microsoft.com/office/powerpoint/2010/main" val="424391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18643-2844-4468-B67C-539FE874AE7D}" type="datetimeFigureOut">
              <a:rPr lang="en-US" smtClean="0"/>
              <a:t>7/8/2013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2CBC12-0FF7-4266-93D8-F75BB7D48A40}" type="slidenum">
              <a:rPr lang="en-US" smtClean="0"/>
              <a:t>‹#›</a:t>
            </a:fld>
            <a:endParaRPr lang="en-US" dirty="0"/>
          </a:p>
        </p:txBody>
      </p:sp>
    </p:spTree>
    <p:extLst>
      <p:ext uri="{BB962C8B-B14F-4D97-AF65-F5344CB8AC3E}">
        <p14:creationId xmlns:p14="http://schemas.microsoft.com/office/powerpoint/2010/main" val="351647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18643-2844-4468-B67C-539FE874AE7D}" type="datetimeFigureOut">
              <a:rPr lang="en-US" smtClean="0"/>
              <a:t>7/8/2013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2CBC12-0FF7-4266-93D8-F75BB7D48A40}" type="slidenum">
              <a:rPr lang="en-US" smtClean="0"/>
              <a:t>‹#›</a:t>
            </a:fld>
            <a:endParaRPr lang="en-US" dirty="0"/>
          </a:p>
        </p:txBody>
      </p:sp>
    </p:spTree>
    <p:extLst>
      <p:ext uri="{BB962C8B-B14F-4D97-AF65-F5344CB8AC3E}">
        <p14:creationId xmlns:p14="http://schemas.microsoft.com/office/powerpoint/2010/main" val="82595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913C">
            <a:alpha val="7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18643-2844-4468-B67C-539FE874AE7D}" type="datetimeFigureOut">
              <a:rPr lang="en-US" smtClean="0"/>
              <a:t>7/8/2013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CBC12-0FF7-4266-93D8-F75BB7D48A40}" type="slidenum">
              <a:rPr lang="en-US" smtClean="0"/>
              <a:t>‹#›</a:t>
            </a:fld>
            <a:endParaRPr lang="en-US" dirty="0"/>
          </a:p>
        </p:txBody>
      </p:sp>
    </p:spTree>
    <p:extLst>
      <p:ext uri="{BB962C8B-B14F-4D97-AF65-F5344CB8AC3E}">
        <p14:creationId xmlns:p14="http://schemas.microsoft.com/office/powerpoint/2010/main" val="164175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886200"/>
            <a:ext cx="9144000" cy="1752600"/>
          </a:xfrm>
        </p:spPr>
        <p:txBody>
          <a:bodyPr>
            <a:normAutofit fontScale="85000" lnSpcReduction="20000"/>
          </a:bodyPr>
          <a:lstStyle/>
          <a:p>
            <a:pPr marL="0" indent="0" algn="ctr">
              <a:buNone/>
            </a:pPr>
            <a:r>
              <a:rPr lang="en-US" sz="4200" dirty="0" smtClean="0"/>
              <a:t>Designing the Home Page</a:t>
            </a:r>
          </a:p>
          <a:p>
            <a:pPr marL="0" indent="0" algn="ctr">
              <a:buNone/>
            </a:pPr>
            <a:r>
              <a:rPr lang="en-US" sz="4200" dirty="0" smtClean="0"/>
              <a:t>and</a:t>
            </a:r>
          </a:p>
          <a:p>
            <a:pPr marL="0" indent="0" algn="ctr">
              <a:buNone/>
            </a:pPr>
            <a:r>
              <a:rPr lang="en-US" sz="4200" dirty="0" smtClean="0"/>
              <a:t>Creating Additional Pages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143000"/>
            <a:ext cx="3374572" cy="2362200"/>
          </a:xfrm>
          <a:prstGeom prst="rect">
            <a:avLst/>
          </a:prstGeom>
        </p:spPr>
      </p:pic>
    </p:spTree>
    <p:extLst>
      <p:ext uri="{BB962C8B-B14F-4D97-AF65-F5344CB8AC3E}">
        <p14:creationId xmlns:p14="http://schemas.microsoft.com/office/powerpoint/2010/main" val="1977457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079" y="1143001"/>
            <a:ext cx="6729609"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380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814388"/>
            <a:ext cx="6334125"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343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382000" cy="646331"/>
          </a:xfrm>
          <a:prstGeom prst="rect">
            <a:avLst/>
          </a:prstGeom>
          <a:noFill/>
        </p:spPr>
        <p:txBody>
          <a:bodyPr wrap="square" rtlCol="0">
            <a:spAutoFit/>
          </a:bodyPr>
          <a:lstStyle/>
          <a:p>
            <a:r>
              <a:rPr lang="en-US" dirty="0" smtClean="0"/>
              <a:t>Save locally and then upload to the home_page_design folder on the server. View in the browser: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03531"/>
            <a:ext cx="6927850" cy="543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915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096" y="307324"/>
            <a:ext cx="3041904" cy="3693319"/>
          </a:xfrm>
          <a:prstGeom prst="rect">
            <a:avLst/>
          </a:prstGeom>
          <a:noFill/>
        </p:spPr>
        <p:txBody>
          <a:bodyPr wrap="square" rtlCol="0">
            <a:spAutoFit/>
          </a:bodyPr>
          <a:lstStyle/>
          <a:p>
            <a:r>
              <a:rPr lang="en-US" dirty="0" smtClean="0"/>
              <a:t>Now let’s add the footer.</a:t>
            </a:r>
          </a:p>
          <a:p>
            <a:endParaRPr lang="en-US" dirty="0"/>
          </a:p>
          <a:p>
            <a:r>
              <a:rPr lang="en-US" dirty="0" smtClean="0"/>
              <a:t>Replace the [Insert footer] placeholder with the script at the right</a:t>
            </a:r>
          </a:p>
          <a:p>
            <a:endParaRPr lang="en-US" dirty="0"/>
          </a:p>
          <a:p>
            <a:r>
              <a:rPr lang="en-US" dirty="0" smtClean="0"/>
              <a:t>Don’t forget to add the </a:t>
            </a:r>
          </a:p>
          <a:p>
            <a:endParaRPr lang="en-US" dirty="0"/>
          </a:p>
          <a:p>
            <a:r>
              <a:rPr lang="en-US" dirty="0" smtClean="0"/>
              <a:t>class = “center” attribute and value to the start &lt;p&gt; tag so when you add a ‘center’ class style in the CSS the text links bar will be centered.</a:t>
            </a:r>
            <a:endParaRPr lang="en-US" dirty="0"/>
          </a:p>
        </p:txBody>
      </p:sp>
      <p:sp>
        <p:nvSpPr>
          <p:cNvPr id="3" name="TextBox 2"/>
          <p:cNvSpPr txBox="1"/>
          <p:nvPr/>
        </p:nvSpPr>
        <p:spPr>
          <a:xfrm>
            <a:off x="1600200" y="4495800"/>
            <a:ext cx="6553200" cy="369332"/>
          </a:xfrm>
          <a:prstGeom prst="rect">
            <a:avLst/>
          </a:prstGeom>
          <a:noFill/>
        </p:spPr>
        <p:txBody>
          <a:bodyPr wrap="square" rtlCol="0">
            <a:spAutoFit/>
          </a:bodyPr>
          <a:lstStyle/>
          <a:p>
            <a:r>
              <a:rPr lang="en-US" dirty="0" smtClean="0"/>
              <a:t>Save the file locally, upload it to the server, and test in the browser.</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901" y="5257800"/>
            <a:ext cx="46767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3810000" y="925257"/>
            <a:ext cx="4648200" cy="2725535"/>
          </a:xfrm>
          <a:prstGeom prst="rect">
            <a:avLst/>
          </a:prstGeom>
        </p:spPr>
      </p:pic>
    </p:spTree>
    <p:extLst>
      <p:ext uri="{BB962C8B-B14F-4D97-AF65-F5344CB8AC3E}">
        <p14:creationId xmlns:p14="http://schemas.microsoft.com/office/powerpoint/2010/main" val="2056014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923330"/>
          </a:xfrm>
          <a:prstGeom prst="rect">
            <a:avLst/>
          </a:prstGeom>
          <a:noFill/>
        </p:spPr>
        <p:txBody>
          <a:bodyPr wrap="square" rtlCol="0">
            <a:spAutoFit/>
          </a:bodyPr>
          <a:lstStyle/>
          <a:p>
            <a:r>
              <a:rPr lang="en-US" dirty="0" smtClean="0"/>
              <a:t>It looks like everything we need on all the pages is displaying properly.  </a:t>
            </a:r>
            <a:r>
              <a:rPr lang="en-US" b="1" dirty="0" smtClean="0"/>
              <a:t>In the index.html file, change the content between the start and end &lt;title&gt; tags to ‘Style’ and save the file locally as style.html.  Upload to the home_page_design folder on the server.  </a:t>
            </a:r>
            <a:endParaRPr lang="en-US" b="1" dirty="0"/>
          </a:p>
        </p:txBody>
      </p:sp>
      <p:sp>
        <p:nvSpPr>
          <p:cNvPr id="3" name="TextBox 2"/>
          <p:cNvSpPr txBox="1"/>
          <p:nvPr/>
        </p:nvSpPr>
        <p:spPr>
          <a:xfrm>
            <a:off x="381000" y="1524000"/>
            <a:ext cx="8305800" cy="2862322"/>
          </a:xfrm>
          <a:prstGeom prst="rect">
            <a:avLst/>
          </a:prstGeom>
          <a:noFill/>
        </p:spPr>
        <p:txBody>
          <a:bodyPr wrap="square" rtlCol="0">
            <a:spAutoFit/>
          </a:bodyPr>
          <a:lstStyle/>
          <a:p>
            <a:r>
              <a:rPr lang="en-US" b="1" dirty="0" smtClean="0"/>
              <a:t>Create the following pages saving them with the appropriate file names and titles</a:t>
            </a:r>
          </a:p>
          <a:p>
            <a:r>
              <a:rPr lang="en-US" b="1" dirty="0" smtClean="0"/>
              <a:t>i.e. &lt;title&gt;Display&lt;/title&gt; as display.html.</a:t>
            </a:r>
            <a:endParaRPr lang="en-US" dirty="0" smtClean="0"/>
          </a:p>
          <a:p>
            <a:r>
              <a:rPr lang="en-US" dirty="0" smtClean="0"/>
              <a:t>Display</a:t>
            </a:r>
          </a:p>
          <a:p>
            <a:r>
              <a:rPr lang="en-US" dirty="0" smtClean="0"/>
              <a:t>Font</a:t>
            </a:r>
          </a:p>
          <a:p>
            <a:r>
              <a:rPr lang="en-US" dirty="0" smtClean="0"/>
              <a:t>Text</a:t>
            </a:r>
          </a:p>
          <a:p>
            <a:r>
              <a:rPr lang="en-US" dirty="0" smtClean="0"/>
              <a:t>Color</a:t>
            </a:r>
          </a:p>
          <a:p>
            <a:r>
              <a:rPr lang="en-US" dirty="0" smtClean="0"/>
              <a:t>Background</a:t>
            </a:r>
          </a:p>
          <a:p>
            <a:r>
              <a:rPr lang="en-US" dirty="0" smtClean="0"/>
              <a:t>Lists</a:t>
            </a:r>
          </a:p>
          <a:p>
            <a:r>
              <a:rPr lang="en-US" dirty="0" smtClean="0"/>
              <a:t>Boxes</a:t>
            </a:r>
          </a:p>
          <a:p>
            <a:r>
              <a:rPr lang="en-US" dirty="0" smtClean="0"/>
              <a:t>Layout</a:t>
            </a:r>
            <a:endParaRPr lang="en-US" dirty="0"/>
          </a:p>
        </p:txBody>
      </p:sp>
      <p:sp>
        <p:nvSpPr>
          <p:cNvPr id="4" name="TextBox 3"/>
          <p:cNvSpPr txBox="1"/>
          <p:nvPr/>
        </p:nvSpPr>
        <p:spPr>
          <a:xfrm>
            <a:off x="457200" y="4648200"/>
            <a:ext cx="3962400" cy="1477328"/>
          </a:xfrm>
          <a:prstGeom prst="rect">
            <a:avLst/>
          </a:prstGeom>
          <a:noFill/>
        </p:spPr>
        <p:txBody>
          <a:bodyPr wrap="square" rtlCol="0">
            <a:spAutoFit/>
          </a:bodyPr>
          <a:lstStyle/>
          <a:p>
            <a:r>
              <a:rPr lang="en-US" dirty="0" smtClean="0"/>
              <a:t>Upload each of the new files to the home_page_design folder on the server.</a:t>
            </a:r>
          </a:p>
          <a:p>
            <a:endParaRPr lang="en-US" dirty="0"/>
          </a:p>
          <a:p>
            <a:r>
              <a:rPr lang="en-US" dirty="0" smtClean="0"/>
              <a:t>You now have nine (9) identical Web pages with different names.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638425"/>
            <a:ext cx="17049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184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590800" cy="3416320"/>
          </a:xfrm>
          <a:prstGeom prst="rect">
            <a:avLst/>
          </a:prstGeom>
          <a:noFill/>
        </p:spPr>
        <p:txBody>
          <a:bodyPr wrap="square" rtlCol="0">
            <a:spAutoFit/>
          </a:bodyPr>
          <a:lstStyle/>
          <a:p>
            <a:r>
              <a:rPr lang="en-US" b="1" dirty="0" smtClean="0"/>
              <a:t>Next we will create our CSS Style Sheet.</a:t>
            </a:r>
          </a:p>
          <a:p>
            <a:endParaRPr lang="en-US" dirty="0" smtClean="0"/>
          </a:p>
          <a:p>
            <a:r>
              <a:rPr lang="en-US" b="1" dirty="0" smtClean="0"/>
              <a:t>Create a new document and add the following information, including the comments.</a:t>
            </a:r>
          </a:p>
          <a:p>
            <a:endParaRPr lang="en-US" dirty="0"/>
          </a:p>
          <a:p>
            <a:r>
              <a:rPr lang="en-US" dirty="0" smtClean="0"/>
              <a:t>If you want to see the syntax highlighting as you type, select Language | C | CSS</a:t>
            </a:r>
            <a:endParaRPr lang="en-US" dirty="0"/>
          </a:p>
        </p:txBody>
      </p:sp>
      <p:sp>
        <p:nvSpPr>
          <p:cNvPr id="3" name="TextBox 2"/>
          <p:cNvSpPr txBox="1"/>
          <p:nvPr/>
        </p:nvSpPr>
        <p:spPr>
          <a:xfrm>
            <a:off x="3505200" y="381000"/>
            <a:ext cx="5105400" cy="1477328"/>
          </a:xfrm>
          <a:prstGeom prst="rect">
            <a:avLst/>
          </a:prstGeom>
          <a:noFill/>
        </p:spPr>
        <p:txBody>
          <a:bodyPr wrap="square" rtlCol="0">
            <a:spAutoFit/>
          </a:bodyPr>
          <a:lstStyle/>
          <a:p>
            <a:r>
              <a:rPr lang="en-US" dirty="0" smtClean="0"/>
              <a:t>Apply a style to the Universal selector (*) that applies to the entire document.  Because some browsers have a default margin and a default padding, it is a good idea to declare a style to set them both to 0.</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86200"/>
            <a:ext cx="7848600" cy="155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0" y="2667000"/>
            <a:ext cx="4495800" cy="646331"/>
          </a:xfrm>
          <a:prstGeom prst="rect">
            <a:avLst/>
          </a:prstGeom>
          <a:noFill/>
        </p:spPr>
        <p:txBody>
          <a:bodyPr wrap="square" rtlCol="0">
            <a:spAutoFit/>
          </a:bodyPr>
          <a:lstStyle/>
          <a:p>
            <a:r>
              <a:rPr lang="en-US" dirty="0" smtClean="0"/>
              <a:t>This style will not change the display noticeably in the browser.</a:t>
            </a:r>
            <a:endParaRPr lang="en-US" dirty="0"/>
          </a:p>
        </p:txBody>
      </p:sp>
    </p:spTree>
    <p:extLst>
      <p:ext uri="{BB962C8B-B14F-4D97-AF65-F5344CB8AC3E}">
        <p14:creationId xmlns:p14="http://schemas.microsoft.com/office/powerpoint/2010/main" val="810304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923330"/>
          </a:xfrm>
          <a:prstGeom prst="rect">
            <a:avLst/>
          </a:prstGeom>
          <a:noFill/>
        </p:spPr>
        <p:txBody>
          <a:bodyPr wrap="square" rtlCol="0">
            <a:spAutoFit/>
          </a:bodyPr>
          <a:lstStyle/>
          <a:p>
            <a:r>
              <a:rPr lang="en-US" dirty="0" smtClean="0"/>
              <a:t>Now let’s style the html, body and page tags.  You may not always know the value for the “page” width when you begin, but you can change it as you progress.  You know it needs to be wide enough to display the 9 menu buttons.</a:t>
            </a:r>
            <a:endParaRPr lang="en-US" dirty="0"/>
          </a:p>
        </p:txBody>
      </p:sp>
      <p:sp>
        <p:nvSpPr>
          <p:cNvPr id="4" name="TextBox 3"/>
          <p:cNvSpPr txBox="1"/>
          <p:nvPr/>
        </p:nvSpPr>
        <p:spPr>
          <a:xfrm>
            <a:off x="185255" y="5943600"/>
            <a:ext cx="8773490" cy="369332"/>
          </a:xfrm>
          <a:prstGeom prst="rect">
            <a:avLst/>
          </a:prstGeom>
          <a:noFill/>
        </p:spPr>
        <p:txBody>
          <a:bodyPr wrap="square" rtlCol="0">
            <a:spAutoFit/>
          </a:bodyPr>
          <a:lstStyle/>
          <a:p>
            <a:r>
              <a:rPr lang="en-US" b="1" dirty="0" smtClean="0"/>
              <a:t>Save the file in a ‘css’ folder in the ‘home_page_design’ folder as ‘css_tutorial_styles.css’.</a:t>
            </a:r>
            <a:endParaRPr lang="en-US" b="1"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600200"/>
            <a:ext cx="9067800" cy="401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619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646331"/>
          </a:xfrm>
          <a:prstGeom prst="rect">
            <a:avLst/>
          </a:prstGeom>
          <a:noFill/>
        </p:spPr>
        <p:txBody>
          <a:bodyPr wrap="square" rtlCol="0">
            <a:spAutoFit/>
          </a:bodyPr>
          <a:lstStyle/>
          <a:p>
            <a:r>
              <a:rPr lang="en-US" dirty="0" smtClean="0"/>
              <a:t>Create a new css directory inside the home_page_design folder on the server and upload the css_tutorial_styles.css file.</a:t>
            </a:r>
            <a:endParaRPr lang="en-US" dirty="0"/>
          </a:p>
        </p:txBody>
      </p:sp>
      <p:sp>
        <p:nvSpPr>
          <p:cNvPr id="3" name="TextBox 2"/>
          <p:cNvSpPr txBox="1"/>
          <p:nvPr/>
        </p:nvSpPr>
        <p:spPr>
          <a:xfrm>
            <a:off x="228600" y="1295400"/>
            <a:ext cx="8229600" cy="1754326"/>
          </a:xfrm>
          <a:prstGeom prst="rect">
            <a:avLst/>
          </a:prstGeom>
          <a:noFill/>
        </p:spPr>
        <p:txBody>
          <a:bodyPr wrap="square" rtlCol="0">
            <a:spAutoFit/>
          </a:bodyPr>
          <a:lstStyle/>
          <a:p>
            <a:r>
              <a:rPr lang="en-US" dirty="0" smtClean="0"/>
              <a:t>Insert the following code in the index.html file to link to the css_tutorial_styles.css file.</a:t>
            </a:r>
          </a:p>
          <a:p>
            <a:endParaRPr lang="en-US" dirty="0" smtClean="0"/>
          </a:p>
          <a:p>
            <a:endParaRPr lang="en-US" dirty="0"/>
          </a:p>
          <a:p>
            <a:endParaRPr lang="en-US" dirty="0" smtClean="0"/>
          </a:p>
          <a:p>
            <a:endParaRPr lang="en-US" dirty="0" smtClean="0"/>
          </a:p>
          <a:p>
            <a:r>
              <a:rPr lang="en-US" dirty="0" smtClean="0"/>
              <a:t>Save the file and upload to the server. Test in the browser.</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 y="3429000"/>
            <a:ext cx="8953500" cy="332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1" y="1715363"/>
            <a:ext cx="7458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2057400"/>
            <a:ext cx="7086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92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1477328"/>
          </a:xfrm>
          <a:prstGeom prst="rect">
            <a:avLst/>
          </a:prstGeom>
          <a:noFill/>
        </p:spPr>
        <p:txBody>
          <a:bodyPr wrap="square" rtlCol="0">
            <a:spAutoFit/>
          </a:bodyPr>
          <a:lstStyle/>
          <a:p>
            <a:r>
              <a:rPr lang="en-US" dirty="0" smtClean="0"/>
              <a:t>Well, that’s progress.  Now let’s style the container and content divisions.  You can only use a z-index (which will allow the drop-down portion of the menu to display in front of the content) when you use absolute positioning.  You will add a high z-index value to the container division (which holds the menu) and a low z-index to the content division that displays behind the menu.</a:t>
            </a:r>
            <a:endParaRPr lang="en-US" dirty="0"/>
          </a:p>
        </p:txBody>
      </p:sp>
      <p:sp>
        <p:nvSpPr>
          <p:cNvPr id="3" name="TextBox 2"/>
          <p:cNvSpPr txBox="1"/>
          <p:nvPr/>
        </p:nvSpPr>
        <p:spPr>
          <a:xfrm>
            <a:off x="228600" y="1818704"/>
            <a:ext cx="8534400" cy="923330"/>
          </a:xfrm>
          <a:prstGeom prst="rect">
            <a:avLst/>
          </a:prstGeom>
          <a:noFill/>
        </p:spPr>
        <p:txBody>
          <a:bodyPr wrap="square" rtlCol="0">
            <a:spAutoFit/>
          </a:bodyPr>
          <a:lstStyle/>
          <a:p>
            <a:r>
              <a:rPr lang="en-US" dirty="0" smtClean="0"/>
              <a:t>Insert the following style declarations below the html, body, and page styles.  You may not want to view this right now!   We really need to style the drop down menu before you</a:t>
            </a:r>
          </a:p>
          <a:p>
            <a:r>
              <a:rPr lang="en-US" dirty="0" smtClean="0"/>
              <a:t>look – no peeking! </a:t>
            </a:r>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895600"/>
            <a:ext cx="8382000" cy="35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744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763000" cy="369332"/>
          </a:xfrm>
          <a:prstGeom prst="rect">
            <a:avLst/>
          </a:prstGeom>
          <a:noFill/>
        </p:spPr>
        <p:txBody>
          <a:bodyPr wrap="square" rtlCol="0">
            <a:spAutoFit/>
          </a:bodyPr>
          <a:lstStyle/>
          <a:p>
            <a:r>
              <a:rPr lang="en-US" dirty="0" smtClean="0"/>
              <a:t>Add the styles on this and the next page  to format the display of the menu:</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066800"/>
            <a:ext cx="885498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519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3400"/>
            <a:ext cx="9073738" cy="1477328"/>
          </a:xfrm>
          <a:prstGeom prst="rect">
            <a:avLst/>
          </a:prstGeom>
          <a:noFill/>
        </p:spPr>
        <p:txBody>
          <a:bodyPr wrap="square" rtlCol="0">
            <a:spAutoFit/>
          </a:bodyPr>
          <a:lstStyle/>
          <a:p>
            <a:r>
              <a:rPr lang="en-US" dirty="0" smtClean="0"/>
              <a:t>In Notepad++, create a basic HTML webpage with html documentation, head, title, and body starting and ending tags. From the Menu bar, select Language | H | HTML.  This will turn on syntax highlighting for HTML.</a:t>
            </a:r>
          </a:p>
          <a:p>
            <a:endParaRPr lang="en-US" dirty="0"/>
          </a:p>
          <a:p>
            <a:r>
              <a:rPr lang="en-US" dirty="0" smtClean="0"/>
              <a:t> Save this as </a:t>
            </a:r>
            <a:r>
              <a:rPr lang="en-US" b="1" dirty="0" smtClean="0"/>
              <a:t>basic.html</a:t>
            </a:r>
            <a:r>
              <a:rPr lang="en-US" dirty="0" smtClean="0"/>
              <a:t> in a  ‘templates’ folder on your flash drive.</a:t>
            </a:r>
            <a:endParaRPr lang="en-US" dirty="0"/>
          </a:p>
        </p:txBody>
      </p:sp>
      <p:sp>
        <p:nvSpPr>
          <p:cNvPr id="5" name="Rectangle 4"/>
          <p:cNvSpPr/>
          <p:nvPr/>
        </p:nvSpPr>
        <p:spPr>
          <a:xfrm>
            <a:off x="6157321" y="2393361"/>
            <a:ext cx="2916417" cy="3139321"/>
          </a:xfrm>
          <a:prstGeom prst="rect">
            <a:avLst/>
          </a:prstGeom>
        </p:spPr>
        <p:txBody>
          <a:bodyPr wrap="square">
            <a:spAutoFit/>
          </a:bodyPr>
          <a:lstStyle/>
          <a:p>
            <a:r>
              <a:rPr lang="en-US" b="1" dirty="0" smtClean="0"/>
              <a:t>Connect to the server.</a:t>
            </a:r>
          </a:p>
          <a:p>
            <a:endParaRPr lang="en-US" b="1" dirty="0"/>
          </a:p>
          <a:p>
            <a:r>
              <a:rPr lang="en-US" dirty="0" smtClean="0"/>
              <a:t>Right click on the CIS251 folder and select Create new directory and name the new directory ‘</a:t>
            </a:r>
            <a:r>
              <a:rPr lang="en-US" b="1" dirty="0" smtClean="0"/>
              <a:t>templates</a:t>
            </a:r>
            <a:r>
              <a:rPr lang="en-US" dirty="0" smtClean="0"/>
              <a:t>.’</a:t>
            </a:r>
          </a:p>
          <a:p>
            <a:endParaRPr lang="en-US" b="1" dirty="0" smtClean="0"/>
          </a:p>
          <a:p>
            <a:r>
              <a:rPr lang="en-US" dirty="0" smtClean="0"/>
              <a:t>Right click on the </a:t>
            </a:r>
            <a:r>
              <a:rPr lang="en-US" b="1" dirty="0" smtClean="0"/>
              <a:t>‘templates’ </a:t>
            </a:r>
            <a:r>
              <a:rPr lang="en-US" dirty="0" smtClean="0"/>
              <a:t>folder and click on ‘Upload current file here’ to save it to the server.</a:t>
            </a:r>
            <a:endParaRPr lang="en-US" dirty="0"/>
          </a:p>
        </p:txBody>
      </p:sp>
      <p:sp>
        <p:nvSpPr>
          <p:cNvPr id="6" name="TextBox 5"/>
          <p:cNvSpPr txBox="1"/>
          <p:nvPr/>
        </p:nvSpPr>
        <p:spPr>
          <a:xfrm>
            <a:off x="13854" y="0"/>
            <a:ext cx="3415146" cy="369332"/>
          </a:xfrm>
          <a:prstGeom prst="rect">
            <a:avLst/>
          </a:prstGeom>
          <a:noFill/>
        </p:spPr>
        <p:txBody>
          <a:bodyPr wrap="square" rtlCol="0">
            <a:spAutoFit/>
          </a:bodyPr>
          <a:lstStyle/>
          <a:p>
            <a:r>
              <a:rPr lang="en-US" b="1" dirty="0" smtClean="0"/>
              <a:t>Creating a Webpage Template</a:t>
            </a:r>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 y="2324986"/>
            <a:ext cx="6058746" cy="3686690"/>
          </a:xfrm>
          <a:prstGeom prst="rect">
            <a:avLst/>
          </a:prstGeom>
        </p:spPr>
      </p:pic>
    </p:spTree>
    <p:extLst>
      <p:ext uri="{BB962C8B-B14F-4D97-AF65-F5344CB8AC3E}">
        <p14:creationId xmlns:p14="http://schemas.microsoft.com/office/powerpoint/2010/main" val="1793145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1193"/>
            <a:ext cx="5682234" cy="671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928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752600"/>
            <a:ext cx="8382000" cy="646331"/>
          </a:xfrm>
          <a:prstGeom prst="rect">
            <a:avLst/>
          </a:prstGeom>
          <a:noFill/>
        </p:spPr>
        <p:txBody>
          <a:bodyPr wrap="square" rtlCol="0">
            <a:spAutoFit/>
          </a:bodyPr>
          <a:lstStyle/>
          <a:p>
            <a:r>
              <a:rPr lang="en-US" dirty="0" smtClean="0"/>
              <a:t>Save and upload the css_tutorial_styles.css file to the  css folder.  View the index.html file in the browser.</a:t>
            </a:r>
            <a:endParaRPr lang="en-US" dirty="0"/>
          </a:p>
        </p:txBody>
      </p:sp>
      <p:sp>
        <p:nvSpPr>
          <p:cNvPr id="3" name="TextBox 2"/>
          <p:cNvSpPr txBox="1"/>
          <p:nvPr/>
        </p:nvSpPr>
        <p:spPr>
          <a:xfrm>
            <a:off x="381000" y="228600"/>
            <a:ext cx="8458200" cy="646331"/>
          </a:xfrm>
          <a:prstGeom prst="rect">
            <a:avLst/>
          </a:prstGeom>
          <a:noFill/>
        </p:spPr>
        <p:txBody>
          <a:bodyPr wrap="square" rtlCol="0">
            <a:spAutoFit/>
          </a:bodyPr>
          <a:lstStyle/>
          <a:p>
            <a:r>
              <a:rPr lang="en-US" dirty="0" smtClean="0"/>
              <a:t>Upload the background image for the menu bar:  ‘css_btn.png’ to the css folder on the server.  This image is available in at the Design tab of the GIMP site.</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599" y="1095375"/>
            <a:ext cx="20859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2743200"/>
            <a:ext cx="898048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5486400"/>
            <a:ext cx="9067800" cy="646331"/>
          </a:xfrm>
          <a:prstGeom prst="rect">
            <a:avLst/>
          </a:prstGeom>
          <a:noFill/>
        </p:spPr>
        <p:txBody>
          <a:bodyPr wrap="square" rtlCol="0">
            <a:spAutoFit/>
          </a:bodyPr>
          <a:lstStyle/>
          <a:p>
            <a:r>
              <a:rPr lang="en-US" dirty="0" smtClean="0"/>
              <a:t>You may want to change the padding in the #menu ul:hover .item a style to 3px so the submenu will be wide enough.</a:t>
            </a:r>
            <a:endParaRPr lang="en-US" dirty="0"/>
          </a:p>
        </p:txBody>
      </p:sp>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6155659"/>
            <a:ext cx="5864352" cy="68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84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369332"/>
          </a:xfrm>
          <a:prstGeom prst="rect">
            <a:avLst/>
          </a:prstGeom>
          <a:noFill/>
        </p:spPr>
        <p:txBody>
          <a:bodyPr wrap="square" rtlCol="0">
            <a:spAutoFit/>
          </a:bodyPr>
          <a:lstStyle/>
          <a:p>
            <a:r>
              <a:rPr lang="en-US" dirty="0" smtClean="0"/>
              <a:t>Now let’s add some style declarations for the footer division</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94032"/>
            <a:ext cx="8001000" cy="569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472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8610600" cy="369332"/>
          </a:xfrm>
          <a:prstGeom prst="rect">
            <a:avLst/>
          </a:prstGeom>
          <a:noFill/>
        </p:spPr>
        <p:txBody>
          <a:bodyPr wrap="square" rtlCol="0">
            <a:spAutoFit/>
          </a:bodyPr>
          <a:lstStyle/>
          <a:p>
            <a:r>
              <a:rPr lang="en-US" dirty="0" smtClean="0"/>
              <a:t>Save the .css file and upload to the css folder on the server.  View the index.html file.</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83920"/>
            <a:ext cx="7429500" cy="58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575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458200" cy="646331"/>
          </a:xfrm>
          <a:prstGeom prst="rect">
            <a:avLst/>
          </a:prstGeom>
          <a:noFill/>
        </p:spPr>
        <p:txBody>
          <a:bodyPr wrap="square" rtlCol="0">
            <a:spAutoFit/>
          </a:bodyPr>
          <a:lstStyle/>
          <a:p>
            <a:r>
              <a:rPr lang="en-US" dirty="0" smtClean="0"/>
              <a:t>Now open each of the other 8 .html files and add the link to the cascading style sheet in the head section.</a:t>
            </a:r>
            <a:endParaRPr lang="en-US"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282" y="1219200"/>
            <a:ext cx="770572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6888" y="2667000"/>
            <a:ext cx="8382000" cy="2031325"/>
          </a:xfrm>
          <a:prstGeom prst="rect">
            <a:avLst/>
          </a:prstGeom>
          <a:noFill/>
        </p:spPr>
        <p:txBody>
          <a:bodyPr wrap="square" rtlCol="0">
            <a:spAutoFit/>
          </a:bodyPr>
          <a:lstStyle/>
          <a:p>
            <a:r>
              <a:rPr lang="en-US" dirty="0" smtClean="0"/>
              <a:t>Upload each of the files to the ‘home_page_design’ folder on the server.  They are all identical to the index.html page.</a:t>
            </a:r>
          </a:p>
          <a:p>
            <a:endParaRPr lang="en-US" dirty="0"/>
          </a:p>
          <a:p>
            <a:r>
              <a:rPr lang="en-US" dirty="0" smtClean="0"/>
              <a:t>Now you may add content to the Home Page ONLY!  Unless, of course, you want to add content to the other pages.</a:t>
            </a:r>
          </a:p>
          <a:p>
            <a:endParaRPr lang="en-US" dirty="0"/>
          </a:p>
          <a:p>
            <a:r>
              <a:rPr lang="en-US" dirty="0" smtClean="0"/>
              <a:t>Experiment with the formatting of the Home Page content.</a:t>
            </a:r>
            <a:endParaRPr lang="en-US" dirty="0"/>
          </a:p>
        </p:txBody>
      </p:sp>
      <p:sp>
        <p:nvSpPr>
          <p:cNvPr id="4" name="TextBox 3"/>
          <p:cNvSpPr txBox="1"/>
          <p:nvPr/>
        </p:nvSpPr>
        <p:spPr>
          <a:xfrm>
            <a:off x="342900" y="4810035"/>
            <a:ext cx="8229600" cy="1569660"/>
          </a:xfrm>
          <a:prstGeom prst="rect">
            <a:avLst/>
          </a:prstGeom>
          <a:noFill/>
        </p:spPr>
        <p:txBody>
          <a:bodyPr wrap="square" rtlCol="0">
            <a:spAutoFit/>
          </a:bodyPr>
          <a:lstStyle/>
          <a:p>
            <a:r>
              <a:rPr lang="en-US" sz="1600" b="1" dirty="0" smtClean="0"/>
              <a:t>Hint:  If you decide to put a border around the page content (as shown in the example):</a:t>
            </a:r>
          </a:p>
          <a:p>
            <a:endParaRPr lang="en-US" sz="1600" b="1" dirty="0"/>
          </a:p>
          <a:p>
            <a:r>
              <a:rPr lang="en-US" sz="1600" b="1" dirty="0" smtClean="0"/>
              <a:t>border: solid 3px rgb(232,105,52), you may find that that a vertical scrollbar displays because the footer is below the bottom of the screen.  </a:t>
            </a:r>
          </a:p>
          <a:p>
            <a:endParaRPr lang="en-US" sz="1600" b="1" dirty="0"/>
          </a:p>
          <a:p>
            <a:r>
              <a:rPr lang="en-US" sz="1600" b="1" dirty="0" smtClean="0"/>
              <a:t>You will need to adjust the page style  for a height of around 98% to compensate for the border.</a:t>
            </a:r>
            <a:endParaRPr lang="en-US" sz="1600" b="1" dirty="0"/>
          </a:p>
        </p:txBody>
      </p:sp>
    </p:spTree>
    <p:extLst>
      <p:ext uri="{BB962C8B-B14F-4D97-AF65-F5344CB8AC3E}">
        <p14:creationId xmlns:p14="http://schemas.microsoft.com/office/powerpoint/2010/main" val="2933717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458200" cy="1477328"/>
          </a:xfrm>
          <a:prstGeom prst="rect">
            <a:avLst/>
          </a:prstGeom>
          <a:noFill/>
        </p:spPr>
        <p:txBody>
          <a:bodyPr wrap="square" rtlCol="0">
            <a:spAutoFit/>
          </a:bodyPr>
          <a:lstStyle/>
          <a:p>
            <a:r>
              <a:rPr lang="en-US" dirty="0" smtClean="0"/>
              <a:t>Heaven forbid you haven’t tried this in I.E. and the drop down menu is giving you fits because it closes whenever you hover over a sub menu item.</a:t>
            </a:r>
          </a:p>
          <a:p>
            <a:endParaRPr lang="en-US" dirty="0"/>
          </a:p>
          <a:p>
            <a:r>
              <a:rPr lang="en-US" dirty="0" smtClean="0"/>
              <a:t>Some older versions of I.E. did not display the menu correctly, but thank goodness for Google – somebody wrote a fix that you can add to the top of your css file.</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833" y="2376488"/>
            <a:ext cx="6278805"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5257800"/>
            <a:ext cx="8458200" cy="1077218"/>
          </a:xfrm>
          <a:prstGeom prst="rect">
            <a:avLst/>
          </a:prstGeom>
          <a:noFill/>
        </p:spPr>
        <p:txBody>
          <a:bodyPr wrap="square" rtlCol="0">
            <a:spAutoFit/>
          </a:bodyPr>
          <a:lstStyle/>
          <a:p>
            <a:pPr algn="ctr"/>
            <a:r>
              <a:rPr lang="en-US" sz="3200" dirty="0" smtClean="0"/>
              <a:t>Wow! You have become quite a pro!  </a:t>
            </a:r>
          </a:p>
          <a:p>
            <a:pPr algn="ctr"/>
            <a:r>
              <a:rPr lang="en-US" sz="3200" dirty="0" smtClean="0"/>
              <a:t>This site really does look professional!!</a:t>
            </a:r>
            <a:endParaRPr lang="en-US" sz="3200" dirty="0"/>
          </a:p>
        </p:txBody>
      </p:sp>
    </p:spTree>
    <p:extLst>
      <p:ext uri="{BB962C8B-B14F-4D97-AF65-F5344CB8AC3E}">
        <p14:creationId xmlns:p14="http://schemas.microsoft.com/office/powerpoint/2010/main" val="4291460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15400" cy="646331"/>
          </a:xfrm>
          <a:prstGeom prst="rect">
            <a:avLst/>
          </a:prstGeom>
          <a:noFill/>
        </p:spPr>
        <p:txBody>
          <a:bodyPr wrap="square" rtlCol="0">
            <a:spAutoFit/>
          </a:bodyPr>
          <a:lstStyle/>
          <a:p>
            <a:r>
              <a:rPr lang="en-US" dirty="0" smtClean="0"/>
              <a:t>With basic.html open in Notepad++, click File | Save as and save basic.html as basicwdivs.html.</a:t>
            </a:r>
            <a:endParaRPr lang="en-US" dirty="0"/>
          </a:p>
        </p:txBody>
      </p:sp>
      <p:sp>
        <p:nvSpPr>
          <p:cNvPr id="6" name="TextBox 5"/>
          <p:cNvSpPr txBox="1"/>
          <p:nvPr/>
        </p:nvSpPr>
        <p:spPr>
          <a:xfrm>
            <a:off x="241141" y="1600200"/>
            <a:ext cx="2895600" cy="2031325"/>
          </a:xfrm>
          <a:prstGeom prst="rect">
            <a:avLst/>
          </a:prstGeom>
          <a:noFill/>
        </p:spPr>
        <p:txBody>
          <a:bodyPr wrap="square" rtlCol="0">
            <a:spAutoFit/>
          </a:bodyPr>
          <a:lstStyle/>
          <a:p>
            <a:r>
              <a:rPr lang="en-US" b="1" dirty="0" smtClean="0"/>
              <a:t>Div’s:</a:t>
            </a:r>
          </a:p>
          <a:p>
            <a:r>
              <a:rPr lang="en-US" dirty="0" smtClean="0"/>
              <a:t>page</a:t>
            </a:r>
          </a:p>
          <a:p>
            <a:r>
              <a:rPr lang="en-US" dirty="0"/>
              <a:t>c</a:t>
            </a:r>
            <a:r>
              <a:rPr lang="en-US" dirty="0" smtClean="0"/>
              <a:t>ontainer</a:t>
            </a:r>
          </a:p>
          <a:p>
            <a:r>
              <a:rPr lang="en-US" dirty="0"/>
              <a:t>m</a:t>
            </a:r>
            <a:r>
              <a:rPr lang="en-US" dirty="0" smtClean="0"/>
              <a:t>enu</a:t>
            </a:r>
          </a:p>
          <a:p>
            <a:r>
              <a:rPr lang="en-US" dirty="0"/>
              <a:t>c</a:t>
            </a:r>
            <a:r>
              <a:rPr lang="en-US" dirty="0" smtClean="0"/>
              <a:t>ontent</a:t>
            </a:r>
          </a:p>
          <a:p>
            <a:r>
              <a:rPr lang="en-US" dirty="0" smtClean="0"/>
              <a:t>push</a:t>
            </a:r>
          </a:p>
          <a:p>
            <a:r>
              <a:rPr lang="en-US" dirty="0"/>
              <a:t>f</a:t>
            </a:r>
            <a:r>
              <a:rPr lang="en-US" dirty="0" smtClean="0"/>
              <a:t>ooter</a:t>
            </a:r>
          </a:p>
        </p:txBody>
      </p:sp>
      <p:sp>
        <p:nvSpPr>
          <p:cNvPr id="7" name="TextBox 6"/>
          <p:cNvSpPr txBox="1"/>
          <p:nvPr/>
        </p:nvSpPr>
        <p:spPr>
          <a:xfrm>
            <a:off x="152400" y="3886200"/>
            <a:ext cx="2971800" cy="1477328"/>
          </a:xfrm>
          <a:prstGeom prst="rect">
            <a:avLst/>
          </a:prstGeom>
          <a:noFill/>
        </p:spPr>
        <p:txBody>
          <a:bodyPr wrap="square" rtlCol="0">
            <a:spAutoFit/>
          </a:bodyPr>
          <a:lstStyle/>
          <a:p>
            <a:r>
              <a:rPr lang="en-US" dirty="0" smtClean="0"/>
              <a:t>Save </a:t>
            </a:r>
            <a:r>
              <a:rPr lang="en-US" dirty="0"/>
              <a:t>this to your templates </a:t>
            </a:r>
            <a:r>
              <a:rPr lang="en-US" dirty="0" smtClean="0"/>
              <a:t>folder on your flash drive </a:t>
            </a:r>
            <a:r>
              <a:rPr lang="en-US" dirty="0"/>
              <a:t>as </a:t>
            </a:r>
            <a:r>
              <a:rPr lang="en-US" b="1" dirty="0" smtClean="0"/>
              <a:t>basicwdivs.html</a:t>
            </a:r>
            <a:r>
              <a:rPr lang="en-US" dirty="0" smtClean="0"/>
              <a:t> and then upload it to the ‘templates’ folder on the server.</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634018"/>
            <a:ext cx="2314765" cy="938856"/>
          </a:xfrm>
          <a:prstGeom prst="rect">
            <a:avLst/>
          </a:prstGeom>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654147"/>
            <a:ext cx="5784850" cy="589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810000" y="5181600"/>
            <a:ext cx="350520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048250"/>
            <a:ext cx="30003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410200"/>
            <a:ext cx="41910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036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362200"/>
            <a:ext cx="3733800" cy="1477328"/>
          </a:xfrm>
          <a:prstGeom prst="rect">
            <a:avLst/>
          </a:prstGeom>
          <a:noFill/>
        </p:spPr>
        <p:txBody>
          <a:bodyPr wrap="square" rtlCol="0">
            <a:spAutoFit/>
          </a:bodyPr>
          <a:lstStyle/>
          <a:p>
            <a:r>
              <a:rPr lang="en-US" b="1" dirty="0" smtClean="0"/>
              <a:t>From Notepad++</a:t>
            </a:r>
            <a:r>
              <a:rPr lang="en-US" dirty="0" smtClean="0"/>
              <a:t>, open the basicwdivs.html template and save this home page  on our flash drive in a home_page_design folder as index.html.  </a:t>
            </a:r>
          </a:p>
        </p:txBody>
      </p:sp>
      <p:sp>
        <p:nvSpPr>
          <p:cNvPr id="3" name="TextBox 2"/>
          <p:cNvSpPr txBox="1"/>
          <p:nvPr/>
        </p:nvSpPr>
        <p:spPr>
          <a:xfrm>
            <a:off x="213360" y="4495800"/>
            <a:ext cx="3352800" cy="1200329"/>
          </a:xfrm>
          <a:prstGeom prst="rect">
            <a:avLst/>
          </a:prstGeom>
          <a:noFill/>
        </p:spPr>
        <p:txBody>
          <a:bodyPr wrap="square" rtlCol="0">
            <a:spAutoFit/>
          </a:bodyPr>
          <a:lstStyle/>
          <a:p>
            <a:r>
              <a:rPr lang="en-US" dirty="0" smtClean="0"/>
              <a:t>Type ‘Cascading Style Sheet Tutorial’ between the start and end &lt;title&gt; tags and save the file on your flash drive as index.html.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658" y="152400"/>
            <a:ext cx="509804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 y="152400"/>
            <a:ext cx="3444240" cy="923330"/>
          </a:xfrm>
          <a:prstGeom prst="rect">
            <a:avLst/>
          </a:prstGeom>
          <a:noFill/>
        </p:spPr>
        <p:txBody>
          <a:bodyPr wrap="square" rtlCol="0">
            <a:spAutoFit/>
          </a:bodyPr>
          <a:lstStyle/>
          <a:p>
            <a:r>
              <a:rPr lang="en-US" dirty="0" smtClean="0"/>
              <a:t>In the cis251 folder on the server, create a new directory named home_page_design</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630" y="1143000"/>
            <a:ext cx="163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3360" y="1752600"/>
            <a:ext cx="3672840" cy="307777"/>
          </a:xfrm>
          <a:prstGeom prst="rect">
            <a:avLst/>
          </a:prstGeom>
          <a:noFill/>
        </p:spPr>
        <p:txBody>
          <a:bodyPr wrap="square" rtlCol="0">
            <a:spAutoFit/>
          </a:bodyPr>
          <a:lstStyle/>
          <a:p>
            <a:r>
              <a:rPr lang="en-US" sz="1400" dirty="0" smtClean="0"/>
              <a:t>You will have additional folders from the class</a:t>
            </a:r>
            <a:endParaRPr lang="en-US" sz="1400" dirty="0"/>
          </a:p>
        </p:txBody>
      </p:sp>
      <p:sp>
        <p:nvSpPr>
          <p:cNvPr id="7" name="TextBox 6"/>
          <p:cNvSpPr txBox="1"/>
          <p:nvPr/>
        </p:nvSpPr>
        <p:spPr>
          <a:xfrm>
            <a:off x="3973658" y="4495800"/>
            <a:ext cx="3341542"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658" y="4438739"/>
            <a:ext cx="30003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3658" y="4800689"/>
            <a:ext cx="41910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690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3962400" cy="1477328"/>
          </a:xfrm>
          <a:prstGeom prst="rect">
            <a:avLst/>
          </a:prstGeom>
          <a:noFill/>
        </p:spPr>
        <p:txBody>
          <a:bodyPr wrap="square" rtlCol="0">
            <a:spAutoFit/>
          </a:bodyPr>
          <a:lstStyle/>
          <a:p>
            <a:r>
              <a:rPr lang="en-US" dirty="0" smtClean="0"/>
              <a:t>Next, add content placeholders in each section and save the file again.</a:t>
            </a:r>
          </a:p>
          <a:p>
            <a:endParaRPr lang="en-US" dirty="0"/>
          </a:p>
          <a:p>
            <a:r>
              <a:rPr lang="en-US" dirty="0" smtClean="0"/>
              <a:t>Select ‘Run” from the Toolbar menu and ‘Launch in Firefox’.</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7456" b="23210"/>
          <a:stretch/>
        </p:blipFill>
        <p:spPr>
          <a:xfrm>
            <a:off x="241224" y="1843667"/>
            <a:ext cx="3869281" cy="1185067"/>
          </a:xfrm>
          <a:prstGeom prst="rect">
            <a:avLst/>
          </a:prstGeom>
        </p:spPr>
      </p:pic>
      <p:sp>
        <p:nvSpPr>
          <p:cNvPr id="4" name="TextBox 3"/>
          <p:cNvSpPr txBox="1"/>
          <p:nvPr/>
        </p:nvSpPr>
        <p:spPr>
          <a:xfrm>
            <a:off x="241223" y="3352800"/>
            <a:ext cx="4115375" cy="923330"/>
          </a:xfrm>
          <a:prstGeom prst="rect">
            <a:avLst/>
          </a:prstGeom>
          <a:noFill/>
        </p:spPr>
        <p:txBody>
          <a:bodyPr wrap="square" rtlCol="0">
            <a:spAutoFit/>
          </a:bodyPr>
          <a:lstStyle/>
          <a:p>
            <a:r>
              <a:rPr lang="en-US" dirty="0" smtClean="0"/>
              <a:t>Since we haven’t defined any styles for your divisions yet, your content will be display stacked one after the other.</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57200"/>
            <a:ext cx="4876800" cy="627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72000"/>
            <a:ext cx="18288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67200" y="5486400"/>
            <a:ext cx="365760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0337" y="5357812"/>
            <a:ext cx="24860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0" y="5690890"/>
            <a:ext cx="3552825" cy="514350"/>
          </a:xfrm>
          <a:prstGeom prst="rect">
            <a:avLst/>
          </a:prstGeom>
        </p:spPr>
      </p:pic>
    </p:spTree>
    <p:extLst>
      <p:ext uri="{BB962C8B-B14F-4D97-AF65-F5344CB8AC3E}">
        <p14:creationId xmlns:p14="http://schemas.microsoft.com/office/powerpoint/2010/main" val="3441898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305800" cy="369332"/>
          </a:xfrm>
          <a:prstGeom prst="rect">
            <a:avLst/>
          </a:prstGeom>
          <a:noFill/>
        </p:spPr>
        <p:txBody>
          <a:bodyPr wrap="square" rtlCol="0">
            <a:spAutoFit/>
          </a:bodyPr>
          <a:lstStyle/>
          <a:p>
            <a:r>
              <a:rPr lang="en-US" b="1" dirty="0" smtClean="0"/>
              <a:t>Upload the index.html page to the cis251/home_page_design folder on the server.</a:t>
            </a:r>
            <a:endParaRPr lang="en-US" b="1" dirty="0"/>
          </a:p>
        </p:txBody>
      </p:sp>
      <p:sp>
        <p:nvSpPr>
          <p:cNvPr id="4" name="TextBox 3"/>
          <p:cNvSpPr txBox="1"/>
          <p:nvPr/>
        </p:nvSpPr>
        <p:spPr>
          <a:xfrm>
            <a:off x="195943" y="685800"/>
            <a:ext cx="5595257" cy="923330"/>
          </a:xfrm>
          <a:prstGeom prst="rect">
            <a:avLst/>
          </a:prstGeom>
          <a:noFill/>
        </p:spPr>
        <p:txBody>
          <a:bodyPr wrap="square" rtlCol="0">
            <a:spAutoFit/>
          </a:bodyPr>
          <a:lstStyle/>
          <a:p>
            <a:r>
              <a:rPr lang="en-US" dirty="0" smtClean="0"/>
              <a:t>From the web, navigate to you cis251 folder</a:t>
            </a:r>
          </a:p>
          <a:p>
            <a:r>
              <a:rPr lang="en-US" dirty="0" smtClean="0"/>
              <a:t>‘student.uma.edu/~your.name/cis251’ and click on the ‘home_page_design’ folder.</a:t>
            </a:r>
            <a:endParaRPr lang="en-US" dirty="0"/>
          </a:p>
        </p:txBody>
      </p:sp>
      <p:sp>
        <p:nvSpPr>
          <p:cNvPr id="5" name="TextBox 4"/>
          <p:cNvSpPr txBox="1"/>
          <p:nvPr/>
        </p:nvSpPr>
        <p:spPr>
          <a:xfrm>
            <a:off x="5715000" y="1828800"/>
            <a:ext cx="3200400" cy="1200329"/>
          </a:xfrm>
          <a:prstGeom prst="rect">
            <a:avLst/>
          </a:prstGeom>
          <a:noFill/>
        </p:spPr>
        <p:txBody>
          <a:bodyPr wrap="square" rtlCol="0">
            <a:spAutoFit/>
          </a:bodyPr>
          <a:lstStyle/>
          <a:p>
            <a:r>
              <a:rPr lang="en-US" dirty="0" smtClean="0"/>
              <a:t>You will have additional folders inside the cis251 folder, but the index.html file is inside the home_page_design folder.</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999530"/>
            <a:ext cx="14668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3375" y="4495800"/>
            <a:ext cx="3537857" cy="1200329"/>
          </a:xfrm>
          <a:prstGeom prst="rect">
            <a:avLst/>
          </a:prstGeom>
          <a:noFill/>
        </p:spPr>
        <p:txBody>
          <a:bodyPr wrap="square" rtlCol="0">
            <a:spAutoFit/>
          </a:bodyPr>
          <a:lstStyle/>
          <a:p>
            <a:r>
              <a:rPr lang="en-US" dirty="0" smtClean="0"/>
              <a:t>Your index.html will open automatically.  </a:t>
            </a:r>
          </a:p>
          <a:p>
            <a:r>
              <a:rPr lang="en-US" dirty="0" smtClean="0"/>
              <a:t>Your ‘Cascading Style Sheet Tutorial’ title shows in the tab.</a:t>
            </a:r>
            <a:endParaRPr lang="en-US" dirty="0"/>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35" y="1828800"/>
            <a:ext cx="51435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5" y="3429000"/>
            <a:ext cx="23907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37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 y="54429"/>
            <a:ext cx="8412480" cy="369332"/>
          </a:xfrm>
          <a:prstGeom prst="rect">
            <a:avLst/>
          </a:prstGeom>
          <a:noFill/>
        </p:spPr>
        <p:txBody>
          <a:bodyPr wrap="square" rtlCol="0">
            <a:spAutoFit/>
          </a:bodyPr>
          <a:lstStyle/>
          <a:p>
            <a:r>
              <a:rPr lang="en-US" b="1" dirty="0" smtClean="0"/>
              <a:t>In the index.html page, replace the [Insert banner] placeholder with the following:</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777081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219200"/>
            <a:ext cx="7391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8630" y="2286000"/>
            <a:ext cx="8704098" cy="646331"/>
          </a:xfrm>
          <a:prstGeom prst="rect">
            <a:avLst/>
          </a:prstGeom>
          <a:noFill/>
        </p:spPr>
        <p:txBody>
          <a:bodyPr wrap="square" rtlCol="0">
            <a:spAutoFit/>
          </a:bodyPr>
          <a:lstStyle/>
          <a:p>
            <a:r>
              <a:rPr lang="en-US" b="1" dirty="0" smtClean="0"/>
              <a:t>Inside the ‘home_page_design’ folder on the server, create an ‘images’ folder and upload the ‘css_banner.png’ file.</a:t>
            </a:r>
            <a:endParaRPr lang="en-US" b="1" dirty="0"/>
          </a:p>
        </p:txBody>
      </p:sp>
      <p:sp>
        <p:nvSpPr>
          <p:cNvPr id="4" name="TextBox 3"/>
          <p:cNvSpPr txBox="1"/>
          <p:nvPr/>
        </p:nvSpPr>
        <p:spPr>
          <a:xfrm>
            <a:off x="304006" y="3810000"/>
            <a:ext cx="7924800" cy="646331"/>
          </a:xfrm>
          <a:prstGeom prst="rect">
            <a:avLst/>
          </a:prstGeom>
          <a:noFill/>
        </p:spPr>
        <p:txBody>
          <a:bodyPr wrap="square" rtlCol="0">
            <a:spAutoFit/>
          </a:bodyPr>
          <a:lstStyle/>
          <a:p>
            <a:r>
              <a:rPr lang="en-US" dirty="0" smtClean="0"/>
              <a:t>On your flash drive create an ‘images’ folder inside the ‘home-page_design’ folder and save the ‘css_banner.png’ file.</a:t>
            </a:r>
            <a:endParaRPr lang="en-US" dirty="0"/>
          </a:p>
        </p:txBody>
      </p:sp>
      <p:sp>
        <p:nvSpPr>
          <p:cNvPr id="6" name="TextBox 5"/>
          <p:cNvSpPr txBox="1"/>
          <p:nvPr/>
        </p:nvSpPr>
        <p:spPr>
          <a:xfrm>
            <a:off x="685800" y="5105400"/>
            <a:ext cx="7696200" cy="646331"/>
          </a:xfrm>
          <a:prstGeom prst="rect">
            <a:avLst/>
          </a:prstGeom>
          <a:noFill/>
        </p:spPr>
        <p:txBody>
          <a:bodyPr wrap="square" rtlCol="0">
            <a:spAutoFit/>
          </a:bodyPr>
          <a:lstStyle/>
          <a:p>
            <a:r>
              <a:rPr lang="en-US" b="1" dirty="0" smtClean="0"/>
              <a:t>From now on, you should save all the files locally (on your flash drive)  and then upload them to the same folders on the server!</a:t>
            </a:r>
            <a:endParaRPr lang="en-US" b="1"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202" y="2743200"/>
            <a:ext cx="216022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589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229600" cy="369332"/>
          </a:xfrm>
          <a:prstGeom prst="rect">
            <a:avLst/>
          </a:prstGeom>
          <a:noFill/>
        </p:spPr>
        <p:txBody>
          <a:bodyPr wrap="square" rtlCol="0">
            <a:spAutoFit/>
          </a:bodyPr>
          <a:lstStyle/>
          <a:p>
            <a:r>
              <a:rPr lang="en-US" dirty="0" smtClean="0"/>
              <a:t>View the index.html page on the server.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104900"/>
            <a:ext cx="897096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04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2667000" cy="2585323"/>
          </a:xfrm>
          <a:prstGeom prst="rect">
            <a:avLst/>
          </a:prstGeom>
          <a:noFill/>
        </p:spPr>
        <p:txBody>
          <a:bodyPr wrap="square" rtlCol="0">
            <a:spAutoFit/>
          </a:bodyPr>
          <a:lstStyle/>
          <a:p>
            <a:r>
              <a:rPr lang="en-US" dirty="0" smtClean="0"/>
              <a:t>Since all of the pages in your site will contain the same banner, menu bar, and footer, you will add those to the index.html page and then save the index.html file with different names for the other pages in the site.</a:t>
            </a:r>
            <a:endParaRPr lang="en-US" dirty="0"/>
          </a:p>
        </p:txBody>
      </p:sp>
      <p:sp>
        <p:nvSpPr>
          <p:cNvPr id="3" name="TextBox 2"/>
          <p:cNvSpPr txBox="1"/>
          <p:nvPr/>
        </p:nvSpPr>
        <p:spPr>
          <a:xfrm>
            <a:off x="170688" y="3448705"/>
            <a:ext cx="2369058" cy="2862322"/>
          </a:xfrm>
          <a:prstGeom prst="rect">
            <a:avLst/>
          </a:prstGeom>
          <a:noFill/>
        </p:spPr>
        <p:txBody>
          <a:bodyPr wrap="square" rtlCol="0">
            <a:spAutoFit/>
          </a:bodyPr>
          <a:lstStyle/>
          <a:p>
            <a:r>
              <a:rPr lang="en-US" dirty="0" smtClean="0"/>
              <a:t>Replace the [Insert drop down menu] placeholder with </a:t>
            </a:r>
            <a:r>
              <a:rPr lang="en-US" dirty="0"/>
              <a:t>this script at the </a:t>
            </a:r>
            <a:r>
              <a:rPr lang="en-US" dirty="0" smtClean="0"/>
              <a:t>right</a:t>
            </a:r>
            <a:r>
              <a:rPr lang="en-US" dirty="0"/>
              <a:t> </a:t>
            </a:r>
            <a:r>
              <a:rPr lang="en-US" dirty="0" smtClean="0"/>
              <a:t>and on the next two slides</a:t>
            </a:r>
          </a:p>
          <a:p>
            <a:endParaRPr lang="en-US" dirty="0" smtClean="0"/>
          </a:p>
          <a:p>
            <a:endParaRPr lang="en-US" dirty="0"/>
          </a:p>
          <a:p>
            <a:r>
              <a:rPr lang="en-US" dirty="0" smtClean="0"/>
              <a:t>Notice that each of the menu items are in an unordered list.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842" y="762000"/>
            <a:ext cx="6410253" cy="546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110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1441</Words>
  <Application>Microsoft Office PowerPoint</Application>
  <PresentationFormat>On-screen Show (4:3)</PresentationFormat>
  <Paragraphs>112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Notepad++</dc:title>
  <dc:creator>Natasha</dc:creator>
  <cp:lastModifiedBy>DKokoska</cp:lastModifiedBy>
  <cp:revision>61</cp:revision>
  <dcterms:created xsi:type="dcterms:W3CDTF">2012-12-30T13:25:26Z</dcterms:created>
  <dcterms:modified xsi:type="dcterms:W3CDTF">2013-07-08T16:21:47Z</dcterms:modified>
</cp:coreProperties>
</file>